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77" r:id="rId3"/>
    <p:sldId id="401" r:id="rId4"/>
    <p:sldId id="402" r:id="rId5"/>
    <p:sldId id="408" r:id="rId6"/>
    <p:sldId id="404" r:id="rId7"/>
    <p:sldId id="405" r:id="rId8"/>
    <p:sldId id="406" r:id="rId9"/>
    <p:sldId id="407" r:id="rId10"/>
    <p:sldId id="410" r:id="rId11"/>
  </p:sldIdLst>
  <p:sldSz cx="9144000" cy="6858000" type="screen4x3"/>
  <p:notesSz cx="6946900" cy="9207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00" y="-9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0323" cy="460375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4969" y="0"/>
            <a:ext cx="3010323" cy="460375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6E2B5C05-8F21-4D51-B4D0-C932AAF658E7}" type="datetimeFigureOut">
              <a:rPr lang="en-US" smtClean="0"/>
              <a:t>4/9/15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45527"/>
            <a:ext cx="3010323" cy="460375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4969" y="8745527"/>
            <a:ext cx="3010323" cy="460375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70B3AAD6-E022-44BA-A302-5EEC2A171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046029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0323" cy="460375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4969" y="0"/>
            <a:ext cx="3010323" cy="460375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FC9B6F11-E6E1-4EED-8791-44E46148EAB2}" type="datetimeFigureOut">
              <a:rPr lang="en-US" smtClean="0"/>
              <a:t>4/9/15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0563"/>
            <a:ext cx="4603750" cy="3452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4690" y="4373563"/>
            <a:ext cx="5557520" cy="4143375"/>
          </a:xfrm>
          <a:prstGeom prst="rect">
            <a:avLst/>
          </a:prstGeom>
        </p:spPr>
        <p:txBody>
          <a:bodyPr vert="horz" lIns="92309" tIns="46154" rIns="92309" bIns="4615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45527"/>
            <a:ext cx="3010323" cy="460375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4969" y="8745527"/>
            <a:ext cx="3010323" cy="460375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271A2BAD-226E-40FD-A97C-7E7DB7936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934848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1A2BAD-226E-40FD-A97C-7E7DB7936B2F}" type="slidenum">
              <a:rPr lang="en-US" smtClean="0"/>
              <a:t>1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059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4/9/15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389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4/9/15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614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4/9/15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03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4/9/15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961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4/9/15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718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4/9/15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814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4/9/15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828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4/9/15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12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4/9/15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119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4/9/15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107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4/9/15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493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A68FC-1DD8-40DD-9773-5D35FE86B5C9}" type="datetimeFigureOut">
              <a:rPr lang="en-US" smtClean="0"/>
              <a:t>4/9/15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466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5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/>
          <a:lstStyle/>
          <a:p>
            <a:r>
              <a:rPr lang="en-US" dirty="0" smtClean="0"/>
              <a:t>Math 170 </a:t>
            </a:r>
            <a:br>
              <a:rPr lang="en-US" dirty="0" smtClean="0"/>
            </a:br>
            <a:r>
              <a:rPr lang="en-US" dirty="0" smtClean="0"/>
              <a:t>Functions, Data, and Models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98999"/>
            <a:ext cx="6400800" cy="1676400"/>
          </a:xfrm>
        </p:spPr>
        <p:txBody>
          <a:bodyPr/>
          <a:lstStyle/>
          <a:p>
            <a:r>
              <a:rPr lang="en-US" smtClean="0"/>
              <a:t>44 </a:t>
            </a:r>
            <a:r>
              <a:rPr lang="en-US" dirty="0" smtClean="0"/>
              <a:t>Inverses</a:t>
            </a:r>
          </a:p>
          <a:p>
            <a:r>
              <a:rPr lang="en-US" dirty="0" smtClean="0"/>
              <a:t>Section 10.2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373697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93231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Word Inverses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19200"/>
                <a:ext cx="8229600" cy="4906963"/>
              </a:xfrm>
            </p:spPr>
            <p:txBody>
              <a:bodyPr>
                <a:normAutofit fontScale="85000" lnSpcReduction="10000"/>
              </a:bodyPr>
              <a:lstStyle/>
              <a:p>
                <a:r>
                  <a:rPr lang="en-US" dirty="0" smtClean="0"/>
                  <a:t>Let </a:t>
                </a:r>
                <a14:m>
                  <m:oMath xmlns=""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𝐻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𝑡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be the temperature, in °C, of a piece of pottery </a:t>
                </a:r>
                <a14:m>
                  <m:oMath xmlns=""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𝑡</m:t>
                    </m:r>
                  </m:oMath>
                </a14:m>
                <a:r>
                  <a:rPr lang="en-US" dirty="0" smtClean="0"/>
                  <a:t> seconds after removal from a kiln where </a:t>
                </a:r>
                <a14:m>
                  <m:oMath xmlns=""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0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𝑡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≤300</m:t>
                    </m:r>
                  </m:oMath>
                </a14:m>
                <a:r>
                  <a:rPr lang="en-US" dirty="0" smtClean="0"/>
                  <a:t>.  If </a:t>
                </a:r>
                <a14:m>
                  <m:oMath xmlns=""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𝐻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 smtClean="0"/>
                  <a:t> exists, describe it.  If not, explain why not.</a:t>
                </a:r>
              </a:p>
              <a:p>
                <a14:m>
                  <m:oMath xmlns=""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𝐻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𝑞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is the number of seconds after removal from a kiln of the piece of pottery when it has reached the temperature </a:t>
                </a:r>
                <a14:m>
                  <m:oMath xmlns=""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𝑞</m:t>
                    </m:r>
                  </m:oMath>
                </a14:m>
                <a:r>
                  <a:rPr lang="en-US" dirty="0" smtClean="0"/>
                  <a:t> °C.</a:t>
                </a:r>
              </a:p>
              <a:p>
                <a:r>
                  <a:rPr lang="en-US" dirty="0" smtClean="0"/>
                  <a:t>Let w</a:t>
                </a:r>
                <a14:m>
                  <m:oMath xmlns="" xmlns:m="http://schemas.openxmlformats.org/officeDocument/2006/math"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 be the </a:t>
                </a:r>
                <a:r>
                  <a:rPr lang="en-US" dirty="0" smtClean="0"/>
                  <a:t>weight, </a:t>
                </a:r>
                <a:r>
                  <a:rPr lang="en-US" dirty="0"/>
                  <a:t>in </a:t>
                </a:r>
                <a:r>
                  <a:rPr lang="en-US" dirty="0" smtClean="0"/>
                  <a:t>kilograms, </a:t>
                </a:r>
                <a:r>
                  <a:rPr lang="en-US" dirty="0"/>
                  <a:t>of </a:t>
                </a:r>
                <a:r>
                  <a:rPr lang="en-US" dirty="0" smtClean="0"/>
                  <a:t>the instructor </a:t>
                </a:r>
                <a14:m>
                  <m:oMath xmlns=""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</m:oMath>
                </a14:m>
                <a:r>
                  <a:rPr lang="en-US" dirty="0" smtClean="0"/>
                  <a:t> years </a:t>
                </a:r>
                <a:r>
                  <a:rPr lang="en-US" dirty="0"/>
                  <a:t>after </a:t>
                </a:r>
                <a:r>
                  <a:rPr lang="en-US" dirty="0" smtClean="0"/>
                  <a:t>he was born where </a:t>
                </a:r>
                <a14:m>
                  <m:oMath xmlns=""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0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≤30</m:t>
                    </m:r>
                  </m:oMath>
                </a14:m>
                <a:r>
                  <a:rPr lang="en-US" dirty="0" smtClean="0"/>
                  <a:t>.  </a:t>
                </a:r>
                <a:r>
                  <a:rPr lang="en-US" dirty="0"/>
                  <a:t>If </a:t>
                </a:r>
                <a14:m>
                  <m:oMath xmlns=""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𝑤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/>
                  <a:t> exists, describe it.  If not, explain why not</a:t>
                </a:r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The instructor’s weight has fluctuated up and down since reaching adulthood.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19200"/>
                <a:ext cx="8229600" cy="4906963"/>
              </a:xfrm>
              <a:blipFill rotWithShape="1">
                <a:blip r:embed="rId2"/>
                <a:stretch>
                  <a:fillRect l="-1185" t="-1863" r="-1037" b="-7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46345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Basic Concepts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066800"/>
                <a:ext cx="8229600" cy="5334000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A </a:t>
                </a:r>
                <a:r>
                  <a:rPr lang="en-US" b="1" dirty="0" smtClean="0"/>
                  <a:t>function</a:t>
                </a:r>
                <a:r>
                  <a:rPr lang="en-US" dirty="0" smtClean="0"/>
                  <a:t> is a rule that assigns to each possible input exactly one output.  A function can be expressed with words, tables, graphs, or formulas.  Special types of functions include linear, quadratic, exponential, logarithmic, and trigonometric.</a:t>
                </a:r>
              </a:p>
              <a:p>
                <a:r>
                  <a:rPr lang="en-US" dirty="0" smtClean="0"/>
                  <a:t>Suppose </a:t>
                </a:r>
                <a14:m>
                  <m:oMath xmlns=""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𝑄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𝑡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is a function with the property that each value of </a:t>
                </a:r>
                <a14:m>
                  <m:oMath xmlns=""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𝑄</m:t>
                    </m:r>
                  </m:oMath>
                </a14:m>
                <a:r>
                  <a:rPr lang="en-US" dirty="0" smtClean="0"/>
                  <a:t> determines exactly one value of </a:t>
                </a:r>
                <a14:m>
                  <m:oMath xmlns=""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𝑡</m:t>
                    </m:r>
                  </m:oMath>
                </a14:m>
                <a:r>
                  <a:rPr lang="en-US" dirty="0" smtClean="0"/>
                  <a:t>.  Then </a:t>
                </a:r>
                <a14:m>
                  <m:oMath xmlns=""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dirty="0" smtClean="0"/>
                  <a:t> has an </a:t>
                </a:r>
                <a:r>
                  <a:rPr lang="en-US" b="1" dirty="0" smtClean="0"/>
                  <a:t>inverse function</a:t>
                </a:r>
                <a:r>
                  <a:rPr lang="en-US" dirty="0" smtClean="0"/>
                  <a:t>, </a:t>
                </a:r>
                <a14:m>
                  <m:oMath xmlns=""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 smtClean="0"/>
                  <a:t>, and </a:t>
                </a:r>
              </a:p>
              <a:p>
                <a:pPr marL="0" indent="0" algn="ctr">
                  <a:buNone/>
                </a:pPr>
                <a14:m>
                  <m:oMath xmlns=""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𝑄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𝑡</m:t>
                    </m:r>
                  </m:oMath>
                </a14:m>
                <a:r>
                  <a:rPr lang="en-US" dirty="0" smtClean="0"/>
                  <a:t> if and only if </a:t>
                </a:r>
                <a14:m>
                  <m:oMath xmlns=""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𝑄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𝑡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If a function has an inverse, it is said to be </a:t>
                </a:r>
                <a:r>
                  <a:rPr lang="en-US" b="1" dirty="0" smtClean="0"/>
                  <a:t>invertible</a:t>
                </a:r>
                <a:r>
                  <a:rPr lang="en-US" dirty="0" smtClean="0"/>
                  <a:t>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66800"/>
                <a:ext cx="8229600" cy="5334000"/>
              </a:xfrm>
              <a:blipFill rotWithShape="1">
                <a:blip r:embed="rId2"/>
                <a:stretch>
                  <a:fillRect l="-1481" t="-2971" r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7394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Table Inverses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43001"/>
                <a:ext cx="8229600" cy="3200399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n-US" dirty="0"/>
                  <a:t>Suppose </a:t>
                </a:r>
                <a14:m>
                  <m:oMath xmlns="" xmlns:m="http://schemas.openxmlformats.org/officeDocument/2006/math">
                    <m:r>
                      <a:rPr lang="en-US" i="1">
                        <a:latin typeface="Cambria Math"/>
                      </a:rPr>
                      <m:t>𝑄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𝑓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𝑡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 is a function with the property that each value of </a:t>
                </a:r>
                <a14:m>
                  <m:oMath xmlns="" xmlns:m="http://schemas.openxmlformats.org/officeDocument/2006/math">
                    <m:r>
                      <a:rPr lang="en-US" i="1">
                        <a:latin typeface="Cambria Math"/>
                      </a:rPr>
                      <m:t>𝑄</m:t>
                    </m:r>
                  </m:oMath>
                </a14:m>
                <a:r>
                  <a:rPr lang="en-US" dirty="0"/>
                  <a:t> determines exactly one value of </a:t>
                </a:r>
                <a14:m>
                  <m:oMath xmlns="" xmlns:m="http://schemas.openxmlformats.org/officeDocument/2006/math">
                    <m:r>
                      <a:rPr lang="en-US" i="1">
                        <a:latin typeface="Cambria Math"/>
                      </a:rPr>
                      <m:t>𝑡</m:t>
                    </m:r>
                  </m:oMath>
                </a14:m>
                <a:r>
                  <a:rPr lang="en-US" dirty="0"/>
                  <a:t>.  Then </a:t>
                </a:r>
                <a14:m>
                  <m:oMath xmlns=""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</m:oMath>
                </a14:m>
                <a:r>
                  <a:rPr lang="en-US" dirty="0"/>
                  <a:t> has an </a:t>
                </a:r>
                <a:r>
                  <a:rPr lang="en-US" b="1" dirty="0"/>
                  <a:t>inverse function</a:t>
                </a:r>
                <a:r>
                  <a:rPr lang="en-US" dirty="0"/>
                  <a:t>, </a:t>
                </a:r>
                <a14:m>
                  <m:oMath xmlns=""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/>
                  <a:t>, and </a:t>
                </a:r>
                <a14:m>
                  <m:oMath xmlns=""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𝑄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𝑡</m:t>
                    </m:r>
                  </m:oMath>
                </a14:m>
                <a:r>
                  <a:rPr lang="en-US" dirty="0"/>
                  <a:t> if and only if </a:t>
                </a:r>
                <a14:m>
                  <m:oMath xmlns="" xmlns:m="http://schemas.openxmlformats.org/officeDocument/2006/math">
                    <m:r>
                      <a:rPr lang="en-US" i="1">
                        <a:latin typeface="Cambria Math"/>
                      </a:rPr>
                      <m:t>𝑄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𝑓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𝑡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 smtClean="0"/>
                  <a:t>If </a:t>
                </a:r>
                <a14:m>
                  <m:oMath xmlns=""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 smtClean="0"/>
                  <a:t> exists, provide its definition.  If not, explain why not.</a:t>
                </a:r>
              </a:p>
              <a:p>
                <a:r>
                  <a:rPr lang="en-US" dirty="0"/>
                  <a:t>If </a:t>
                </a:r>
                <a14:m>
                  <m:oMath xmlns=""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𝑔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/>
                  <a:t> exists, provide its definition.  If not, explain why not</a:t>
                </a:r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43001"/>
                <a:ext cx="8229600" cy="3200399"/>
              </a:xfrm>
              <a:blipFill rotWithShape="1">
                <a:blip r:embed="rId2"/>
                <a:stretch>
                  <a:fillRect l="-1185" t="-3810" r="-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4126200"/>
              </p:ext>
            </p:extLst>
          </p:nvPr>
        </p:nvGraphicFramePr>
        <p:xfrm>
          <a:off x="381000" y="4267200"/>
          <a:ext cx="4190999" cy="1371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3572"/>
                <a:gridCol w="752827"/>
                <a:gridCol w="838200"/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i="1" dirty="0" smtClean="0"/>
                        <a:t>t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i="1" dirty="0" smtClean="0"/>
                        <a:t>f(t)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i="1" dirty="0" smtClean="0"/>
                        <a:t>g(t)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1630246"/>
              </p:ext>
            </p:extLst>
          </p:nvPr>
        </p:nvGraphicFramePr>
        <p:xfrm>
          <a:off x="4724400" y="4267200"/>
          <a:ext cx="4190999" cy="914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3572"/>
                <a:gridCol w="752827"/>
                <a:gridCol w="838200"/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i="1" dirty="0" smtClean="0"/>
                        <a:t>t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i="1" dirty="0" smtClean="0"/>
                        <a:t>f</a:t>
                      </a:r>
                      <a:r>
                        <a:rPr lang="en-US" sz="2400" i="1" baseline="30000" dirty="0" smtClean="0"/>
                        <a:t>-1</a:t>
                      </a:r>
                      <a:r>
                        <a:rPr lang="en-US" sz="2400" i="1" dirty="0" smtClean="0"/>
                        <a:t>(</a:t>
                      </a:r>
                      <a:r>
                        <a:rPr lang="en-US" sz="2400" i="1" dirty="0" smtClean="0"/>
                        <a:t>t)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724400" y="5370203"/>
                <a:ext cx="41148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=""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4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=3</m:t>
                    </m:r>
                  </m:oMath>
                </a14:m>
                <a:r>
                  <a:rPr lang="en-US" sz="2400" dirty="0" smtClean="0"/>
                  <a:t>. Thus, </a:t>
                </a:r>
                <a14:m>
                  <m:oMath xmlns=""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𝑔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e>
                    </m:d>
                  </m:oMath>
                </a14:m>
                <a:r>
                  <a:rPr lang="en-US" sz="2400" dirty="0" smtClean="0"/>
                  <a:t> cannot be defined</a:t>
                </a:r>
                <a:endParaRPr lang="en-US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5370203"/>
                <a:ext cx="4114800" cy="830997"/>
              </a:xfrm>
              <a:prstGeom prst="rect">
                <a:avLst/>
              </a:prstGeom>
              <a:blipFill rotWithShape="1">
                <a:blip r:embed="rId5"/>
                <a:stretch>
                  <a:fillRect l="-296" t="-5882"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9658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8100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Graph Inverses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066801"/>
                <a:ext cx="3352800" cy="3886200"/>
              </a:xfrm>
            </p:spPr>
            <p:txBody>
              <a:bodyPr>
                <a:normAutofit/>
              </a:bodyPr>
              <a:lstStyle/>
              <a:p>
                <a:r>
                  <a:rPr lang="en-US" sz="2800" dirty="0" smtClean="0"/>
                  <a:t>If </a:t>
                </a:r>
                <a14:m>
                  <m:oMath xmlns=""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2800" dirty="0"/>
                  <a:t> exists, </a:t>
                </a:r>
                <a:r>
                  <a:rPr lang="en-US" sz="2800" dirty="0" smtClean="0"/>
                  <a:t>sketch </a:t>
                </a:r>
                <a:r>
                  <a:rPr lang="en-US" sz="2800" dirty="0"/>
                  <a:t>its </a:t>
                </a:r>
                <a:r>
                  <a:rPr lang="en-US" sz="2800" dirty="0" smtClean="0"/>
                  <a:t>graph.  </a:t>
                </a:r>
                <a:r>
                  <a:rPr lang="en-US" sz="2800" dirty="0"/>
                  <a:t>If not, explain why not</a:t>
                </a:r>
                <a:r>
                  <a:rPr lang="en-US" sz="2800" dirty="0" smtClean="0"/>
                  <a:t>.</a:t>
                </a:r>
              </a:p>
              <a:p>
                <a:r>
                  <a:rPr lang="en-US" sz="2800" dirty="0"/>
                  <a:t>If </a:t>
                </a:r>
                <a14:m>
                  <m:oMath xmlns=""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𝑔</m:t>
                        </m:r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2800" dirty="0"/>
                  <a:t> exists, sketch its graph.  If not, explain why not</a:t>
                </a:r>
                <a:r>
                  <a:rPr lang="en-US" sz="2800" dirty="0" smtClean="0"/>
                  <a:t>.</a:t>
                </a:r>
                <a:endParaRPr lang="en-US" sz="28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66801"/>
                <a:ext cx="3352800" cy="3886200"/>
              </a:xfrm>
              <a:blipFill rotWithShape="1">
                <a:blip r:embed="rId2"/>
                <a:stretch>
                  <a:fillRect l="-3091" t="-1411" r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512805"/>
            <a:ext cx="4191000" cy="6116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5010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657600" cy="10969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Graph Inverses </a:t>
            </a:r>
            <a:br>
              <a:rPr lang="en-US" dirty="0" smtClean="0"/>
            </a:br>
            <a:r>
              <a:rPr lang="en-US" dirty="0" smtClean="0"/>
              <a:t>Answers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78368"/>
                <a:ext cx="3657600" cy="3886200"/>
              </a:xfrm>
            </p:spPr>
            <p:txBody>
              <a:bodyPr>
                <a:normAutofit/>
              </a:bodyPr>
              <a:lstStyle/>
              <a:p>
                <a14:m>
                  <m:oMath xmlns=""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2800" dirty="0"/>
                  <a:t> does not exist because </a:t>
                </a:r>
                <a14:m>
                  <m:oMath xmlns="" xmlns:m="http://schemas.openxmlformats.org/officeDocument/2006/math">
                    <m:r>
                      <a:rPr lang="en-US" sz="28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en-US" sz="2800" i="1">
                        <a:latin typeface="Cambria Math"/>
                      </a:rPr>
                      <m:t>=</m:t>
                    </m:r>
                    <m:r>
                      <a:rPr lang="en-US" sz="28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</a:rPr>
                          <m:t>2</m:t>
                        </m:r>
                      </m:e>
                    </m:d>
                    <m:r>
                      <a:rPr lang="en-US" sz="2800" i="1">
                        <a:latin typeface="Cambria Math"/>
                      </a:rPr>
                      <m:t>=−1.5</m:t>
                    </m:r>
                  </m:oMath>
                </a14:m>
                <a:r>
                  <a:rPr lang="en-US" sz="2800" dirty="0"/>
                  <a:t> and so </a:t>
                </a:r>
                <a14:m>
                  <m:oMath xmlns=""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−1</m:t>
                        </m:r>
                      </m:sup>
                    </m:sSup>
                    <m:r>
                      <a:rPr lang="en-US" sz="2800" i="1">
                        <a:latin typeface="Cambria Math"/>
                      </a:rPr>
                      <m:t>(−1.5)</m:t>
                    </m:r>
                  </m:oMath>
                </a14:m>
                <a:r>
                  <a:rPr lang="en-US" sz="2800" dirty="0"/>
                  <a:t> does not exist.</a:t>
                </a:r>
              </a:p>
              <a:p>
                <a14:m>
                  <m:oMath xmlns=""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</a:rPr>
                          <m:t>𝑔</m:t>
                        </m:r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2800" dirty="0"/>
                  <a:t> exists.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78368"/>
                <a:ext cx="3657600" cy="3886200"/>
              </a:xfrm>
              <a:blipFill rotWithShape="1">
                <a:blip r:embed="rId2"/>
                <a:stretch>
                  <a:fillRect t="-1411" r="-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513481"/>
            <a:ext cx="4657725" cy="6115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0925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Formula Inverses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90600"/>
                <a:ext cx="8229600" cy="5135563"/>
              </a:xfrm>
            </p:spPr>
            <p:txBody>
              <a:bodyPr>
                <a:normAutofit fontScale="92500"/>
              </a:bodyPr>
              <a:lstStyle/>
              <a:p>
                <a:r>
                  <a:rPr lang="en-US" dirty="0" smtClean="0"/>
                  <a:t>For each of the following functions either find its inverse or explain why an inverse does not exist.</a:t>
                </a:r>
              </a:p>
              <a:p>
                <a14:m>
                  <m:oMath xmlns=""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𝑎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=3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−2</m:t>
                    </m:r>
                  </m:oMath>
                </a14:m>
                <a:endParaRPr lang="en-US" dirty="0" smtClean="0"/>
              </a:p>
              <a:p>
                <a14:m>
                  <m:oMath xmlns=""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𝑏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+1</m:t>
                        </m:r>
                      </m:den>
                    </m:f>
                  </m:oMath>
                </a14:m>
                <a:endParaRPr lang="en-US" dirty="0" smtClean="0"/>
              </a:p>
              <a:p>
                <a14:m>
                  <m:oMath xmlns=""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𝑐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−1</m:t>
                    </m:r>
                  </m:oMath>
                </a14:m>
                <a:endParaRPr lang="en-US" dirty="0" smtClean="0"/>
              </a:p>
              <a:p>
                <a14:m>
                  <m:oMath xmlns=""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𝑑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log</m:t>
                        </m:r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(7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+2)</m:t>
                        </m:r>
                      </m:e>
                    </m:func>
                  </m:oMath>
                </a14:m>
                <a:endParaRPr lang="en-US" dirty="0" smtClean="0"/>
              </a:p>
              <a:p>
                <a14:m>
                  <m:oMath xmlns=""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𝑒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=4−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rad>
                  </m:oMath>
                </a14:m>
                <a:endParaRPr lang="en-US" dirty="0" smtClean="0"/>
              </a:p>
              <a:p>
                <a14:m>
                  <m:oMath xmlns=""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14:m>
                  <m:oMath xmlns=""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=3</m:t>
                    </m:r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fun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90600"/>
                <a:ext cx="8229600" cy="5135563"/>
              </a:xfrm>
              <a:blipFill rotWithShape="1">
                <a:blip r:embed="rId2"/>
                <a:stretch>
                  <a:fillRect l="-1481" t="-1425" r="-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3121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Formula Inverses Answers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90600"/>
                <a:ext cx="8229600" cy="5135563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For each of the following functions either find its inverse or explain why an inverse does not exist.</a:t>
                </a:r>
              </a:p>
              <a:p>
                <a14:m>
                  <m:oMath xmlns=""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𝑎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=3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−2</m:t>
                    </m:r>
                  </m:oMath>
                </a14:m>
                <a:r>
                  <a:rPr lang="en-US" dirty="0" smtClean="0"/>
                  <a:t>		</a:t>
                </a:r>
                <a14:m>
                  <m:oMath xmlns=""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box>
                      <m:boxPr>
                        <m:ctrlPr>
                          <a:rPr lang="en-US" b="0" i="1" smtClean="0">
                            <a:latin typeface="Cambria Math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  <m:r>
                          <a:rPr lang="en-US" b="0" i="1" smtClean="0">
                            <a:latin typeface="Cambria Math"/>
                          </a:rPr>
                          <m:t>+2)</m:t>
                        </m:r>
                      </m:e>
                    </m:box>
                  </m:oMath>
                </a14:m>
                <a:endParaRPr lang="en-US" dirty="0" smtClean="0"/>
              </a:p>
              <a:p>
                <a14:m>
                  <m:oMath xmlns=""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𝑏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+1</m:t>
                        </m:r>
                      </m:den>
                    </m:f>
                  </m:oMath>
                </a14:m>
                <a:r>
                  <a:rPr lang="en-US" dirty="0" smtClean="0"/>
                  <a:t>		</a:t>
                </a:r>
                <a14:m>
                  <m:oMath xmlns=""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  <m:r>
                          <a:rPr lang="en-US" b="0" i="1" smtClean="0">
                            <a:latin typeface="Cambria Math"/>
                          </a:rPr>
                          <m:t>+2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1−5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den>
                    </m:f>
                  </m:oMath>
                </a14:m>
                <a:endParaRPr lang="en-US" dirty="0" smtClean="0"/>
              </a:p>
              <a:p>
                <a14:m>
                  <m:oMath xmlns=""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𝑐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−1</m:t>
                    </m:r>
                  </m:oMath>
                </a14:m>
                <a:r>
                  <a:rPr lang="en-US" dirty="0" smtClean="0"/>
                  <a:t>		</a:t>
                </a:r>
                <a14:m>
                  <m:oMath xmlns=""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𝑐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−2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𝑐</m:t>
                    </m:r>
                    <m:r>
                      <a:rPr lang="en-US" b="0" i="1" smtClean="0">
                        <a:latin typeface="Cambria Math"/>
                      </a:rPr>
                      <m:t>(2)</m:t>
                    </m:r>
                  </m:oMath>
                </a14:m>
                <a:endParaRPr lang="en-US" dirty="0" smtClean="0"/>
              </a:p>
              <a:p>
                <a14:m>
                  <m:oMath xmlns=""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𝑑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log</m:t>
                        </m:r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(7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+2)</m:t>
                        </m:r>
                      </m:e>
                    </m:func>
                  </m:oMath>
                </a14:m>
                <a:r>
                  <a:rPr lang="en-US" dirty="0" smtClean="0"/>
                  <a:t>	</a:t>
                </a:r>
                <a14:m>
                  <m:oMath xmlns=""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box>
                      <m:boxPr>
                        <m:ctrlPr>
                          <a:rPr lang="en-US" b="0" i="1" smtClean="0">
                            <a:latin typeface="Cambria Math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7</m:t>
                            </m:r>
                          </m:den>
                        </m:f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(10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−2)</m:t>
                        </m:r>
                      </m:e>
                    </m:box>
                  </m:oMath>
                </a14:m>
                <a:endParaRPr lang="en-US" dirty="0" smtClean="0"/>
              </a:p>
              <a:p>
                <a14:m>
                  <m:oMath xmlns=""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𝑒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=4−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US" dirty="0" smtClean="0"/>
                  <a:t>		</a:t>
                </a:r>
                <a14:m>
                  <m:oMath xmlns=""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(4−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14:m>
                  <m:oMath xmlns=""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	</a:t>
                </a:r>
                <a14:m>
                  <m:oMath xmlns=""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 smtClean="0"/>
                  <a:t> exists but no formula</a:t>
                </a:r>
                <a:endParaRPr lang="en-US" dirty="0"/>
              </a:p>
              <a:p>
                <a14:m>
                  <m:oMath xmlns=""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=3</m:t>
                    </m:r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US" dirty="0" smtClean="0"/>
                  <a:t>		</a:t>
                </a:r>
                <a14:m>
                  <m:oMath xmlns=""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𝑔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𝜋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90600"/>
                <a:ext cx="8229600" cy="5135563"/>
              </a:xfrm>
              <a:blipFill rotWithShape="1">
                <a:blip r:embed="rId2"/>
                <a:stretch>
                  <a:fillRect l="-1481" t="-2375" r="-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9451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Restricting the Domain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43000"/>
                <a:ext cx="3200400" cy="5105400"/>
              </a:xfrm>
            </p:spPr>
            <p:txBody>
              <a:bodyPr/>
              <a:lstStyle/>
              <a:p>
                <a:r>
                  <a:rPr lang="en-US" dirty="0" smtClean="0"/>
                  <a:t>Restrict the domain of </a:t>
                </a:r>
                <a14:m>
                  <m:oMath xmlns=""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dirty="0" smtClean="0"/>
                  <a:t> in two ways to obtain two inverse functions.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43000"/>
                <a:ext cx="3200400" cy="5105400"/>
              </a:xfrm>
              <a:blipFill rotWithShape="1">
                <a:blip r:embed="rId2"/>
                <a:stretch>
                  <a:fillRect l="-4190" t="-15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143000"/>
            <a:ext cx="55626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9190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6300" y="1143000"/>
            <a:ext cx="5575300" cy="557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Restricting the Domain Answer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43000"/>
                <a:ext cx="3200400" cy="5105400"/>
              </a:xfrm>
            </p:spPr>
            <p:txBody>
              <a:bodyPr/>
              <a:lstStyle/>
              <a:p>
                <a:r>
                  <a:rPr lang="en-US" dirty="0" smtClean="0"/>
                  <a:t>Restrict the domain of </a:t>
                </a:r>
                <a14:m>
                  <m:oMath xmlns=""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dirty="0" smtClean="0"/>
                  <a:t> in two ways to obtain two inverse functions.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43000"/>
                <a:ext cx="3200400" cy="5105400"/>
              </a:xfrm>
              <a:blipFill rotWithShape="1">
                <a:blip r:embed="rId3"/>
                <a:stretch>
                  <a:fillRect l="-4190" t="-15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0002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6019</TotalTime>
  <Words>705</Words>
  <Application>Microsoft Macintosh PowerPoint</Application>
  <PresentationFormat>On-screen Show (4:3)</PresentationFormat>
  <Paragraphs>72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Math 170  Functions, Data, and Models</vt:lpstr>
      <vt:lpstr>Basic Concepts</vt:lpstr>
      <vt:lpstr>Table Inverses</vt:lpstr>
      <vt:lpstr>Graph Inverses</vt:lpstr>
      <vt:lpstr>Graph Inverses  Answers</vt:lpstr>
      <vt:lpstr>Formula Inverses</vt:lpstr>
      <vt:lpstr>Formula Inverses Answers</vt:lpstr>
      <vt:lpstr>Restricting the Domain</vt:lpstr>
      <vt:lpstr>Restricting the Domain Answer</vt:lpstr>
      <vt:lpstr>Word Inverses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170  Functions, Data, and Models</dc:title>
  <dc:creator>David</dc:creator>
  <cp:lastModifiedBy>manager</cp:lastModifiedBy>
  <cp:revision>199</cp:revision>
  <cp:lastPrinted>2012-11-24T19:12:24Z</cp:lastPrinted>
  <dcterms:created xsi:type="dcterms:W3CDTF">2012-09-03T11:12:45Z</dcterms:created>
  <dcterms:modified xsi:type="dcterms:W3CDTF">2015-04-09T20:53:07Z</dcterms:modified>
</cp:coreProperties>
</file>